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43" r:id="rId2"/>
    <p:sldId id="345" r:id="rId3"/>
    <p:sldId id="346" r:id="rId4"/>
    <p:sldId id="303" r:id="rId5"/>
    <p:sldId id="304" r:id="rId6"/>
    <p:sldId id="305" r:id="rId7"/>
    <p:sldId id="306" r:id="rId8"/>
    <p:sldId id="307" r:id="rId9"/>
    <p:sldId id="308" r:id="rId10"/>
    <p:sldId id="296" r:id="rId11"/>
    <p:sldId id="264" r:id="rId12"/>
    <p:sldId id="395" r:id="rId13"/>
    <p:sldId id="400" r:id="rId14"/>
    <p:sldId id="399" r:id="rId15"/>
    <p:sldId id="396" r:id="rId16"/>
    <p:sldId id="401" r:id="rId17"/>
    <p:sldId id="397" r:id="rId18"/>
    <p:sldId id="398" r:id="rId19"/>
    <p:sldId id="266" r:id="rId20"/>
    <p:sldId id="329" r:id="rId21"/>
    <p:sldId id="325" r:id="rId22"/>
    <p:sldId id="328" r:id="rId23"/>
    <p:sldId id="326" r:id="rId24"/>
    <p:sldId id="327" r:id="rId25"/>
    <p:sldId id="402" r:id="rId26"/>
    <p:sldId id="403" r:id="rId27"/>
    <p:sldId id="386" r:id="rId28"/>
    <p:sldId id="388" r:id="rId29"/>
    <p:sldId id="390" r:id="rId30"/>
    <p:sldId id="391" r:id="rId31"/>
    <p:sldId id="392" r:id="rId32"/>
    <p:sldId id="393" r:id="rId33"/>
    <p:sldId id="394" r:id="rId34"/>
    <p:sldId id="380" r:id="rId35"/>
    <p:sldId id="404" r:id="rId36"/>
    <p:sldId id="381" r:id="rId37"/>
    <p:sldId id="405" r:id="rId38"/>
    <p:sldId id="406" r:id="rId39"/>
    <p:sldId id="383" r:id="rId40"/>
    <p:sldId id="385" r:id="rId41"/>
    <p:sldId id="384" r:id="rId42"/>
    <p:sldId id="368" r:id="rId43"/>
    <p:sldId id="353" r:id="rId44"/>
    <p:sldId id="365" r:id="rId45"/>
    <p:sldId id="357" r:id="rId46"/>
    <p:sldId id="367" r:id="rId47"/>
    <p:sldId id="372" r:id="rId48"/>
    <p:sldId id="370" r:id="rId49"/>
    <p:sldId id="373" r:id="rId50"/>
    <p:sldId id="374" r:id="rId51"/>
    <p:sldId id="366" r:id="rId52"/>
    <p:sldId id="411" r:id="rId53"/>
    <p:sldId id="354" r:id="rId54"/>
    <p:sldId id="355" r:id="rId55"/>
    <p:sldId id="356" r:id="rId56"/>
    <p:sldId id="376" r:id="rId57"/>
    <p:sldId id="407" r:id="rId58"/>
    <p:sldId id="410" r:id="rId59"/>
    <p:sldId id="408" r:id="rId60"/>
    <p:sldId id="409" r:id="rId61"/>
    <p:sldId id="379" r:id="rId62"/>
    <p:sldId id="377" r:id="rId63"/>
    <p:sldId id="378" r:id="rId64"/>
    <p:sldId id="321" r:id="rId65"/>
    <p:sldId id="274" r:id="rId66"/>
    <p:sldId id="32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7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9FECE-02CE-41A2-A682-72C786B780B4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2D6DE-92A1-4456-9437-14A791E40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43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0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3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4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4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2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77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F2B2F-EBE0-4A1A-9A13-2B8CC8D6C8F0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google.com/url?sa=i&amp;rct=j&amp;q=&amp;esrc=s&amp;frm=1&amp;source=images&amp;cd=&amp;cad=rja&amp;docid=81IVBIH8ktn0cM&amp;tbnid=IXyn7c3mEutYnM:&amp;ved=0CAUQjRw&amp;url=http://in2gpu.com/&amp;ei=f0CIUti_DYKGjAKSiICoCA&amp;bvm=bv.56643336,d.cGE&amp;psig=AFQjCNH-czN7cYOPdT4sMdF8i9XnFSLB5g&amp;ust=1384747348642756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DrummingRobotController.mp4" TargetMode="External"/><Relationship Id="rId2" Type="http://schemas.openxmlformats.org/officeDocument/2006/relationships/hyperlink" Target="DrummingRobotHostSide.mp4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lear.rice.edu/elec301/Projects01/beat_sync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Beat Extraction with Application to Robot Drumming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</a:p>
          <a:p>
            <a:r>
              <a:rPr lang="en-US" dirty="0" smtClean="0"/>
              <a:t>Michael </a:t>
            </a:r>
            <a:r>
              <a:rPr lang="en-US" dirty="0"/>
              <a:t>Engstrom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13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Audio input samples can be decomposed</a:t>
            </a:r>
          </a:p>
          <a:p>
            <a:r>
              <a:rPr lang="en-US" dirty="0" smtClean="0"/>
              <a:t>Algorithm steps:</a:t>
            </a:r>
          </a:p>
          <a:p>
            <a:pPr lvl="1"/>
            <a:r>
              <a:rPr lang="en-US" dirty="0" smtClean="0"/>
              <a:t>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pPr lvl="1"/>
            <a:r>
              <a:rPr lang="en-US" dirty="0" smtClean="0"/>
              <a:t>Envelope Extraction </a:t>
            </a:r>
            <a:r>
              <a:rPr lang="en-US" dirty="0"/>
              <a:t>(Fourier </a:t>
            </a:r>
            <a:r>
              <a:rPr lang="en-US" dirty="0" smtClean="0"/>
              <a:t>Transform)</a:t>
            </a:r>
          </a:p>
          <a:p>
            <a:pPr lvl="1"/>
            <a:r>
              <a:rPr lang="en-US" dirty="0" smtClean="0"/>
              <a:t>Differentiation</a:t>
            </a:r>
          </a:p>
          <a:p>
            <a:pPr lvl="1"/>
            <a:r>
              <a:rPr lang="en-US" dirty="0" smtClean="0"/>
              <a:t>Rectification</a:t>
            </a:r>
          </a:p>
          <a:p>
            <a:pPr lvl="1"/>
            <a:r>
              <a:rPr lang="en-US" dirty="0" smtClean="0"/>
              <a:t>Comb Filter (to match sample to known </a:t>
            </a:r>
            <a:r>
              <a:rPr lang="en-US" dirty="0" err="1" smtClean="0"/>
              <a:t>bpm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1226"/>
            <a:ext cx="5762192" cy="59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4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Split audio file into several frequency ranges</a:t>
            </a:r>
          </a:p>
          <a:p>
            <a:pPr lvl="2"/>
            <a:r>
              <a:rPr lang="en-US" dirty="0" smtClean="0"/>
              <a:t>Similar instrument ranges can inhibit the detection of the beat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8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Split audio file into several frequency ranges</a:t>
            </a:r>
          </a:p>
          <a:p>
            <a:pPr lvl="2"/>
            <a:r>
              <a:rPr lang="en-US" dirty="0" smtClean="0"/>
              <a:t>Similar instrument ranges can inhibit the detection of the beat</a:t>
            </a:r>
          </a:p>
          <a:p>
            <a:pPr lvl="1"/>
            <a:r>
              <a:rPr lang="en-US" dirty="0" smtClean="0"/>
              <a:t>Allows for different instruments to be detected</a:t>
            </a:r>
          </a:p>
          <a:p>
            <a:pPr lvl="2"/>
            <a:r>
              <a:rPr lang="en-US" dirty="0" smtClean="0"/>
              <a:t>0-200Hz, 200-400Hz, 400-800Hz, 800-1600Hz, 1600-3200Hz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0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Each filter is </a:t>
            </a:r>
            <a:r>
              <a:rPr lang="en-US" dirty="0" smtClean="0"/>
              <a:t>implemented using </a:t>
            </a:r>
            <a:r>
              <a:rPr lang="en-US" dirty="0"/>
              <a:t>a sixth-order elliptic </a:t>
            </a:r>
            <a:r>
              <a:rPr lang="en-US" dirty="0" smtClean="0"/>
              <a:t>filter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35" y="5400822"/>
            <a:ext cx="26939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9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Each filter is </a:t>
            </a:r>
            <a:r>
              <a:rPr lang="en-US" dirty="0" smtClean="0"/>
              <a:t>implemented using </a:t>
            </a:r>
            <a:r>
              <a:rPr lang="en-US" dirty="0"/>
              <a:t>a sixth-order elliptic </a:t>
            </a:r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3 </a:t>
            </a:r>
            <a:r>
              <a:rPr lang="en-US" dirty="0"/>
              <a:t>dB of ripple in </a:t>
            </a:r>
            <a:r>
              <a:rPr lang="en-US" dirty="0" smtClean="0"/>
              <a:t>the </a:t>
            </a:r>
            <a:r>
              <a:rPr lang="en-US" dirty="0" err="1" smtClean="0"/>
              <a:t>passband</a:t>
            </a:r>
            <a:endParaRPr lang="en-US" dirty="0" smtClean="0"/>
          </a:p>
          <a:p>
            <a:pPr lvl="1"/>
            <a:r>
              <a:rPr lang="en-US" dirty="0" smtClean="0"/>
              <a:t>40 </a:t>
            </a:r>
            <a:r>
              <a:rPr lang="en-US" dirty="0"/>
              <a:t>dB of rejection in the </a:t>
            </a:r>
            <a:r>
              <a:rPr lang="en-US" dirty="0" err="1"/>
              <a:t>stopband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35" y="5400822"/>
            <a:ext cx="26939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96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514600"/>
            <a:ext cx="748665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1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438400"/>
            <a:ext cx="73723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17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1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Extraction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robot that will play drums in rhythm to an audio source which is detected in the environment</a:t>
            </a:r>
          </a:p>
          <a:p>
            <a:r>
              <a:rPr lang="en-US" dirty="0" smtClean="0"/>
              <a:t>A robot control board will move servos to make arms and legs pound drums to a beat</a:t>
            </a:r>
          </a:p>
          <a:p>
            <a:r>
              <a:rPr lang="en-US" dirty="0" smtClean="0"/>
              <a:t>An input device will detect the audio, extract the beat, and send the information to the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smtClean="0"/>
              <a:t>Filter </a:t>
            </a:r>
            <a:r>
              <a:rPr lang="en-US" dirty="0" smtClean="0"/>
              <a:t>each of the signal segments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8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2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  <a:p>
            <a:pPr lvl="2"/>
            <a:r>
              <a:rPr lang="en-US" dirty="0" smtClean="0"/>
              <a:t>Convolve and transform signal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78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  <a:p>
            <a:pPr lvl="2"/>
            <a:r>
              <a:rPr lang="en-US" dirty="0" smtClean="0"/>
              <a:t>Convolve and transform signal</a:t>
            </a:r>
          </a:p>
          <a:p>
            <a:pPr lvl="3"/>
            <a:r>
              <a:rPr lang="en-US" dirty="0" smtClean="0"/>
              <a:t>Multiplication in Frequency Domain is the same as Convolution in the Time Domain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8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  <a:p>
            <a:pPr lvl="2"/>
            <a:r>
              <a:rPr lang="en-US" dirty="0" smtClean="0"/>
              <a:t>Convolve and transform signal</a:t>
            </a:r>
          </a:p>
          <a:p>
            <a:pPr lvl="3"/>
            <a:r>
              <a:rPr lang="en-US" dirty="0" smtClean="0"/>
              <a:t>Multiplication in Frequency Domain is the same as Convolution in the Time Domain</a:t>
            </a:r>
          </a:p>
          <a:p>
            <a:pPr lvl="2"/>
            <a:r>
              <a:rPr lang="en-US" dirty="0" smtClean="0"/>
              <a:t>Convert back to Time Domain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3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Extractor: Example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2" y="2338387"/>
            <a:ext cx="5016556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8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Extractor: Example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338387"/>
            <a:ext cx="50768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0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5" y="2394544"/>
            <a:ext cx="4768105" cy="444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2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r>
              <a:rPr lang="en-US" dirty="0" smtClean="0"/>
              <a:t>Fourier Transform Pair: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124200"/>
            <a:ext cx="71818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4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r>
              <a:rPr lang="en-US" dirty="0" smtClean="0"/>
              <a:t>Fourier Transform Pair: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Discrete Fourier Transform for digital signals: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124200"/>
            <a:ext cx="71818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5105400"/>
            <a:ext cx="46196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Extraction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Design</a:t>
            </a:r>
          </a:p>
          <a:p>
            <a:pPr lvl="1"/>
            <a:r>
              <a:rPr lang="en-US" dirty="0" smtClean="0"/>
              <a:t>Input of audio source</a:t>
            </a:r>
          </a:p>
          <a:p>
            <a:pPr lvl="1"/>
            <a:r>
              <a:rPr lang="en-US" dirty="0" smtClean="0"/>
              <a:t>Beat detection</a:t>
            </a:r>
          </a:p>
          <a:p>
            <a:pPr lvl="1"/>
            <a:r>
              <a:rPr lang="en-US" dirty="0" smtClean="0"/>
              <a:t>Output </a:t>
            </a:r>
            <a:r>
              <a:rPr lang="en-US" dirty="0"/>
              <a:t>to robot controller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Mechanical </a:t>
            </a:r>
            <a:r>
              <a:rPr lang="en-US" dirty="0" smtClean="0"/>
              <a:t>Design</a:t>
            </a:r>
            <a:endParaRPr lang="en-US" dirty="0"/>
          </a:p>
          <a:p>
            <a:pPr lvl="1"/>
            <a:r>
              <a:rPr lang="en-US" dirty="0"/>
              <a:t>Arms and legs to beat drums</a:t>
            </a:r>
          </a:p>
          <a:p>
            <a:pPr lvl="1"/>
            <a:r>
              <a:rPr lang="en-US" dirty="0"/>
              <a:t>Interface to control </a:t>
            </a:r>
            <a:r>
              <a:rPr lang="en-US" dirty="0" smtClean="0"/>
              <a:t>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         Cooley-</a:t>
            </a:r>
            <a:r>
              <a:rPr lang="en-US" dirty="0" err="1" smtClean="0"/>
              <a:t>Tukey</a:t>
            </a:r>
            <a:r>
              <a:rPr lang="en-US" dirty="0" smtClean="0"/>
              <a:t> (and Gaussian) algorithm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26024"/>
            <a:ext cx="5544950" cy="451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3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smtClean="0"/>
              <a:t>         Cooley-</a:t>
            </a:r>
            <a:r>
              <a:rPr lang="en-US" dirty="0" err="1" smtClean="0"/>
              <a:t>Tukey</a:t>
            </a:r>
            <a:r>
              <a:rPr lang="en-US" dirty="0" smtClean="0"/>
              <a:t> (and Gaussian) algorithm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Composed of multiple ‘Butterfly’ operations: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sz="2800" dirty="0" err="1" smtClean="0"/>
              <a:t>W</a:t>
            </a:r>
            <a:r>
              <a:rPr lang="en-US" baseline="30000" dirty="0" err="1" smtClean="0"/>
              <a:t>k</a:t>
            </a:r>
            <a:r>
              <a:rPr lang="en-US" sz="1600" dirty="0" err="1" smtClean="0"/>
              <a:t>N</a:t>
            </a:r>
            <a:r>
              <a:rPr lang="en-US" dirty="0" smtClean="0"/>
              <a:t> </a:t>
            </a:r>
            <a:r>
              <a:rPr lang="en-US" sz="2800" dirty="0" smtClean="0"/>
              <a:t>is called the ‘Twiddle Factor’</a:t>
            </a:r>
            <a:endParaRPr lang="en-US" sz="2800" dirty="0"/>
          </a:p>
        </p:txBody>
      </p:sp>
      <p:pic>
        <p:nvPicPr>
          <p:cNvPr id="3074" name="Picture 2" descr="http://in2gpu.com/wp-content/uploads/2013/11/butterfly2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8884"/>
            <a:ext cx="6172200" cy="24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97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     Convolution results in reversed output bits: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65" y="2590800"/>
            <a:ext cx="328506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4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     Convolution </a:t>
            </a:r>
            <a:r>
              <a:rPr lang="en-US" dirty="0"/>
              <a:t>results in reversed output bits: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26024"/>
            <a:ext cx="5544950" cy="451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026024"/>
            <a:ext cx="55435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026024"/>
            <a:ext cx="55435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47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 – Differentiate signal</a:t>
            </a:r>
          </a:p>
          <a:p>
            <a:pPr lvl="1"/>
            <a:r>
              <a:rPr lang="en-US" dirty="0" smtClean="0"/>
              <a:t>Accentuate when the sound changes</a:t>
            </a:r>
          </a:p>
          <a:p>
            <a:pPr lvl="1"/>
            <a:r>
              <a:rPr lang="en-US" dirty="0" smtClean="0"/>
              <a:t>Corresponds to beats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Step 4 – Rectify signal</a:t>
            </a:r>
          </a:p>
          <a:p>
            <a:pPr lvl="1"/>
            <a:r>
              <a:rPr lang="en-US" dirty="0" smtClean="0"/>
              <a:t>Only see changes in sound</a:t>
            </a:r>
          </a:p>
          <a:p>
            <a:pPr lvl="1"/>
            <a:r>
              <a:rPr lang="en-US" dirty="0" smtClean="0"/>
              <a:t>Signals ready to be analyzed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629400" cy="539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1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5 – Comb Filter</a:t>
            </a:r>
          </a:p>
          <a:p>
            <a:pPr lvl="1"/>
            <a:r>
              <a:rPr lang="en-US" dirty="0" smtClean="0"/>
              <a:t>Use various filters</a:t>
            </a:r>
          </a:p>
          <a:p>
            <a:pPr lvl="1"/>
            <a:r>
              <a:rPr lang="en-US" dirty="0" smtClean="0"/>
              <a:t>Determine which has highest energy</a:t>
            </a:r>
          </a:p>
          <a:p>
            <a:pPr lvl="1"/>
            <a:r>
              <a:rPr lang="en-US" dirty="0" smtClean="0"/>
              <a:t>Maximum value is the fundamental tempo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91000"/>
            <a:ext cx="3973454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48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Comb Filter is used to find tempo maxima</a:t>
            </a:r>
          </a:p>
          <a:p>
            <a:pPr lvl="1"/>
            <a:r>
              <a:rPr lang="en-US" dirty="0" smtClean="0"/>
              <a:t>For delay </a:t>
            </a:r>
            <a:r>
              <a:rPr lang="en-US" i="1" dirty="0" smtClean="0"/>
              <a:t>T</a:t>
            </a:r>
            <a:r>
              <a:rPr lang="en-US" dirty="0" smtClean="0"/>
              <a:t> and gain </a:t>
            </a:r>
            <a:r>
              <a:rPr lang="el-GR" i="1" dirty="0" smtClean="0"/>
              <a:t>α</a:t>
            </a:r>
            <a:r>
              <a:rPr lang="en-US" dirty="0"/>
              <a:t> </a:t>
            </a:r>
            <a:r>
              <a:rPr lang="en-US" dirty="0" smtClean="0"/>
              <a:t>the magnitude response 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18" y="2743200"/>
            <a:ext cx="36576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5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 Comb Filter is used to find tempo maxima</a:t>
                </a:r>
              </a:p>
              <a:p>
                <a:pPr lvl="1"/>
                <a:r>
                  <a:rPr lang="en-US" dirty="0" smtClean="0"/>
                  <a:t>For delay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and gain </a:t>
                </a:r>
                <a:r>
                  <a:rPr lang="el-GR" i="1" dirty="0" smtClean="0"/>
                  <a:t>α</a:t>
                </a:r>
                <a:r>
                  <a:rPr lang="en-US" dirty="0"/>
                  <a:t> </a:t>
                </a:r>
                <a:r>
                  <a:rPr lang="en-US" dirty="0" smtClean="0"/>
                  <a:t>the magnitude response is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Local maxima are wherever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i="1" dirty="0"/>
                          <m:t>α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</a:rPr>
                          <m:t>ω</m:t>
                        </m:r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is near 1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Key part of Beat Detection Algorithm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18" y="2667000"/>
            <a:ext cx="36576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79" y="4439266"/>
            <a:ext cx="3631079" cy="666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5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Stimulate </a:t>
                </a:r>
                <a:r>
                  <a:rPr lang="en-US" dirty="0"/>
                  <a:t>a comb filter with delay </a:t>
                </a:r>
                <a:r>
                  <a:rPr lang="en-US" i="1" dirty="0" smtClean="0"/>
                  <a:t>T </a:t>
                </a:r>
                <a:r>
                  <a:rPr lang="en-US" dirty="0" smtClean="0"/>
                  <a:t>and </a:t>
                </a:r>
                <a:r>
                  <a:rPr lang="en-US" dirty="0"/>
                  <a:t>gain </a:t>
                </a:r>
                <a:r>
                  <a:rPr lang="el-GR" i="1" dirty="0" smtClean="0"/>
                  <a:t>α</a:t>
                </a:r>
                <a:r>
                  <a:rPr lang="en-US" dirty="0" smtClean="0"/>
                  <a:t> </a:t>
                </a:r>
                <a:r>
                  <a:rPr lang="en-US" dirty="0"/>
                  <a:t>with a right-sided pulse train of height </a:t>
                </a:r>
                <a:r>
                  <a:rPr lang="en-US" i="1" dirty="0"/>
                  <a:t>A </a:t>
                </a:r>
                <a:r>
                  <a:rPr lang="en-US" dirty="0" smtClean="0"/>
                  <a:t>and period </a:t>
                </a:r>
                <a:r>
                  <a:rPr lang="en-US" i="1" dirty="0" smtClean="0"/>
                  <a:t>k</a:t>
                </a:r>
              </a:p>
              <a:p>
                <a:r>
                  <a:rPr lang="en-US" dirty="0" smtClean="0"/>
                  <a:t>We </a:t>
                </a:r>
                <a:r>
                  <a:rPr lang="en-US" dirty="0"/>
                  <a:t>get reinforcement </a:t>
                </a:r>
                <a:r>
                  <a:rPr lang="en-US" dirty="0" smtClean="0"/>
                  <a:t>(resonance) </a:t>
                </a:r>
                <a:r>
                  <a:rPr lang="en-US" dirty="0"/>
                  <a:t>if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.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be the input and output signals at time </a:t>
                </a:r>
                <a:r>
                  <a:rPr lang="en-US" i="1" dirty="0" smtClean="0"/>
                  <a:t>t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 dirty="0" smtClean="0"/>
                          <m:t>α</m:t>
                        </m:r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dirty="0" smtClean="0"/>
                  <a:t> + (1-</a:t>
                </a:r>
                <a:r>
                  <a:rPr lang="el-GR" i="1" dirty="0" smtClean="0"/>
                  <a:t>α</a:t>
                </a:r>
                <a:r>
                  <a:rPr lang="en-US" dirty="0" smtClean="0"/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1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5" y="1422007"/>
            <a:ext cx="6934201" cy="442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2" y="5848092"/>
            <a:ext cx="6958014" cy="57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01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is higher at dominant tempos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7532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5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– Host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Input audio from file or microphone</a:t>
            </a:r>
          </a:p>
          <a:p>
            <a:pPr lvl="2"/>
            <a:r>
              <a:rPr lang="en-US" dirty="0" smtClean="0"/>
              <a:t>.wav file or 10 seconds of microphone sample</a:t>
            </a:r>
          </a:p>
          <a:p>
            <a:pPr lvl="1"/>
            <a:r>
              <a:rPr lang="en-US" dirty="0" smtClean="0"/>
              <a:t>Follow Handel Algorithm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2"/>
            <a:r>
              <a:rPr lang="en-US" dirty="0" smtClean="0"/>
              <a:t>Result is BPM value</a:t>
            </a:r>
          </a:p>
          <a:p>
            <a:pPr lvl="1"/>
            <a:r>
              <a:rPr lang="en-US" dirty="0" smtClean="0"/>
              <a:t>Send BPM control value using  Serial connection to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The ‘DIM’ Robot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8" y="1600200"/>
            <a:ext cx="3380503" cy="4525963"/>
          </a:xfrm>
        </p:spPr>
      </p:pic>
    </p:spTree>
    <p:extLst>
      <p:ext uri="{BB962C8B-B14F-4D97-AF65-F5344CB8AC3E}">
        <p14:creationId xmlns:p14="http://schemas.microsoft.com/office/powerpoint/2010/main" val="24791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Mechanical</a:t>
            </a:r>
          </a:p>
          <a:p>
            <a:pPr lvl="1"/>
            <a:r>
              <a:rPr lang="en-US" dirty="0" smtClean="0"/>
              <a:t>Arms </a:t>
            </a:r>
            <a:r>
              <a:rPr lang="en-US" dirty="0"/>
              <a:t>and legs to beat </a:t>
            </a:r>
            <a:r>
              <a:rPr lang="en-US" dirty="0" smtClean="0"/>
              <a:t>drums</a:t>
            </a:r>
          </a:p>
          <a:p>
            <a:pPr lvl="2"/>
            <a:r>
              <a:rPr lang="en-US" dirty="0" smtClean="0"/>
              <a:t>Using lamps, casters and servos</a:t>
            </a:r>
          </a:p>
          <a:p>
            <a:pPr lvl="2"/>
            <a:r>
              <a:rPr lang="en-US" dirty="0" smtClean="0"/>
              <a:t>3 degrees of freedom per arm</a:t>
            </a:r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 err="1" smtClean="0"/>
              <a:t>Pololu</a:t>
            </a:r>
            <a:r>
              <a:rPr lang="en-US" dirty="0" smtClean="0"/>
              <a:t> Robot Controller</a:t>
            </a:r>
          </a:p>
          <a:p>
            <a:pPr lvl="2"/>
            <a:r>
              <a:rPr lang="en-US" dirty="0" smtClean="0"/>
              <a:t>Interface </a:t>
            </a:r>
            <a:r>
              <a:rPr lang="en-US" dirty="0"/>
              <a:t>to control </a:t>
            </a:r>
            <a:r>
              <a:rPr lang="en-US" dirty="0" smtClean="0"/>
              <a:t>software</a:t>
            </a:r>
          </a:p>
          <a:p>
            <a:pPr lvl="3"/>
            <a:r>
              <a:rPr lang="en-US" dirty="0" smtClean="0"/>
              <a:t>Input Serial BPM data</a:t>
            </a:r>
          </a:p>
          <a:p>
            <a:pPr lvl="2"/>
            <a:r>
              <a:rPr lang="en-US" dirty="0" smtClean="0"/>
              <a:t>Move robot limbs to drum at BPM</a:t>
            </a:r>
          </a:p>
        </p:txBody>
      </p:sp>
    </p:spTree>
    <p:extLst>
      <p:ext uri="{BB962C8B-B14F-4D97-AF65-F5344CB8AC3E}">
        <p14:creationId xmlns:p14="http://schemas.microsoft.com/office/powerpoint/2010/main" val="39840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1143000"/>
          </a:xfrm>
        </p:spPr>
        <p:txBody>
          <a:bodyPr/>
          <a:lstStyle/>
          <a:p>
            <a:r>
              <a:rPr lang="en-US" dirty="0"/>
              <a:t>Robot -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1447800"/>
            <a:ext cx="30384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limbs to the DIM robot (as seen in the Robot Theater window)</a:t>
            </a:r>
          </a:p>
          <a:p>
            <a:r>
              <a:rPr lang="en-US" dirty="0" smtClean="0"/>
              <a:t>Used servos to move limbs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Pololu</a:t>
            </a:r>
            <a:r>
              <a:rPr lang="en-US" dirty="0" smtClean="0"/>
              <a:t> ‘Orangutan SVP’ robot controller handles the servo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Arms</a:t>
            </a:r>
          </a:p>
          <a:p>
            <a:pPr lvl="1"/>
            <a:r>
              <a:rPr lang="en-US" dirty="0"/>
              <a:t>Lamp arm from thrift store</a:t>
            </a:r>
          </a:p>
          <a:p>
            <a:pPr lvl="1"/>
            <a:r>
              <a:rPr lang="en-US" dirty="0"/>
              <a:t>Servo moves arm </a:t>
            </a:r>
            <a:r>
              <a:rPr lang="en-US" dirty="0" smtClean="0"/>
              <a:t>indirectly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8999"/>
            <a:ext cx="4572000" cy="341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2" cy="34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Shoulder made from caster wheel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0" cy="3414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Shoulder made from caster wheel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904" y="3233905"/>
            <a:ext cx="4061901" cy="303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9886" y="3213829"/>
            <a:ext cx="4084886" cy="30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Completed Arms</a:t>
            </a:r>
          </a:p>
          <a:p>
            <a:pPr lvl="1"/>
            <a:r>
              <a:rPr lang="en-US" dirty="0" smtClean="0"/>
              <a:t>Mounted on Robot torso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24200"/>
            <a:ext cx="4980079" cy="3719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3540"/>
            <a:ext cx="4114800" cy="46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Software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 interface to Orangutan board</a:t>
            </a:r>
          </a:p>
          <a:p>
            <a:pPr lvl="1"/>
            <a:r>
              <a:rPr lang="en-US" dirty="0" smtClean="0"/>
              <a:t>BPM and control information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dirty="0" smtClean="0"/>
              <a:t>Host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567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Software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 interface to Orangutan board</a:t>
            </a:r>
          </a:p>
          <a:p>
            <a:pPr lvl="1"/>
            <a:r>
              <a:rPr lang="en-US" dirty="0" smtClean="0"/>
              <a:t>BPM and control information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dirty="0" smtClean="0"/>
              <a:t>Host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Output drumming movement in time with BPM</a:t>
            </a:r>
          </a:p>
          <a:p>
            <a:pPr lvl="1"/>
            <a:r>
              <a:rPr lang="en-US" dirty="0" smtClean="0"/>
              <a:t>Changes BPM of drumming every time new serial BPM data is received</a:t>
            </a:r>
          </a:p>
        </p:txBody>
      </p:sp>
    </p:spTree>
    <p:extLst>
      <p:ext uri="{BB962C8B-B14F-4D97-AF65-F5344CB8AC3E}">
        <p14:creationId xmlns:p14="http://schemas.microsoft.com/office/powerpoint/2010/main" val="25895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Pololu</a:t>
            </a:r>
            <a:r>
              <a:rPr lang="en-US" dirty="0" smtClean="0"/>
              <a:t> Orangutan SVP               Servo Controller</a:t>
            </a:r>
            <a:endParaRPr lang="en-US" dirty="0"/>
          </a:p>
        </p:txBody>
      </p:sp>
      <p:pic>
        <p:nvPicPr>
          <p:cNvPr id="4" name="Content Placeholder 3" descr="OrangutanSVP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3124200"/>
            <a:ext cx="2819400" cy="2057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9928" y="3179617"/>
            <a:ext cx="2367915" cy="205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7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Orangutan SVP from </a:t>
            </a:r>
            <a:r>
              <a:rPr lang="en-US" dirty="0" err="1" smtClean="0"/>
              <a:t>Pololu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2896" y="1600200"/>
            <a:ext cx="739820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2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Orangutan Specifications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7619" y="1600200"/>
            <a:ext cx="69287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62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Atmel Orangutan </a:t>
            </a:r>
            <a:r>
              <a:rPr lang="en-US" dirty="0"/>
              <a:t>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Atmel Studio Development Software</a:t>
            </a:r>
          </a:p>
          <a:p>
            <a:pPr lvl="1"/>
            <a:r>
              <a:rPr lang="en-US" dirty="0" smtClean="0"/>
              <a:t>Program the Orangutan in C code</a:t>
            </a:r>
          </a:p>
          <a:p>
            <a:pPr lvl="2"/>
            <a:r>
              <a:rPr lang="en-US" dirty="0" smtClean="0"/>
              <a:t>APIs available for servos</a:t>
            </a:r>
            <a:r>
              <a:rPr lang="en-US" smtClean="0"/>
              <a:t>, LEDs</a:t>
            </a:r>
            <a:r>
              <a:rPr lang="en-US" dirty="0" smtClean="0"/>
              <a:t>, serial data, etc.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399"/>
            <a:ext cx="5486400" cy="328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6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758"/>
            <a:ext cx="8153400" cy="511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8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6" y="1447800"/>
            <a:ext cx="8197064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6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524000"/>
            <a:ext cx="6072188" cy="494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93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Orangutan Implemented </a:t>
            </a:r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42171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8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Drumming </a:t>
            </a:r>
            <a:r>
              <a:rPr lang="en-US" dirty="0" smtClean="0"/>
              <a:t>State Machine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1371600"/>
            <a:ext cx="7960969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3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57"/>
            <a:ext cx="9143999" cy="62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5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Drumming Robot Video Examples</a:t>
            </a:r>
            <a:endParaRPr lang="en-US" dirty="0"/>
          </a:p>
          <a:p>
            <a:r>
              <a:rPr lang="en-US" dirty="0" smtClean="0">
                <a:hlinkClick r:id="rId2" action="ppaction://hlinkfile"/>
              </a:rPr>
              <a:t>Drumming Robot Host Side</a:t>
            </a:r>
            <a:endParaRPr lang="en-US" dirty="0" smtClean="0"/>
          </a:p>
          <a:p>
            <a:r>
              <a:rPr lang="en-US" dirty="0">
                <a:hlinkClick r:id="rId3" action="ppaction://hlinkfile"/>
              </a:rPr>
              <a:t>Drumming Robot Controller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24" y="1600200"/>
            <a:ext cx="3665079" cy="4906964"/>
          </a:xfrm>
        </p:spPr>
      </p:pic>
    </p:spTree>
    <p:extLst>
      <p:ext uri="{BB962C8B-B14F-4D97-AF65-F5344CB8AC3E}">
        <p14:creationId xmlns:p14="http://schemas.microsoft.com/office/powerpoint/2010/main" val="36236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Tempo </a:t>
            </a:r>
            <a:r>
              <a:rPr lang="en-US" i="1" dirty="0"/>
              <a:t>and beat analysis of acoustic </a:t>
            </a:r>
            <a:r>
              <a:rPr lang="en-US" i="1" dirty="0" smtClean="0"/>
              <a:t>musical signals</a:t>
            </a:r>
          </a:p>
          <a:p>
            <a:pPr lvl="1"/>
            <a:r>
              <a:rPr lang="en-US" i="1" dirty="0" smtClean="0"/>
              <a:t> </a:t>
            </a:r>
            <a:r>
              <a:rPr lang="en-US" dirty="0" err="1"/>
              <a:t>Scheirer</a:t>
            </a:r>
            <a:r>
              <a:rPr lang="en-US" dirty="0"/>
              <a:t>, Eric </a:t>
            </a:r>
            <a:r>
              <a:rPr lang="en-US" dirty="0" smtClean="0"/>
              <a:t>D.</a:t>
            </a:r>
          </a:p>
          <a:p>
            <a:pPr lvl="1"/>
            <a:r>
              <a:rPr lang="en-US" dirty="0" smtClean="0"/>
              <a:t>MIT </a:t>
            </a:r>
            <a:r>
              <a:rPr lang="en-US" dirty="0"/>
              <a:t>Media </a:t>
            </a:r>
            <a:r>
              <a:rPr lang="en-US" dirty="0" smtClean="0"/>
              <a:t>Laboratory, 1997</a:t>
            </a:r>
            <a:endParaRPr lang="en-US" dirty="0"/>
          </a:p>
          <a:p>
            <a:r>
              <a:rPr lang="en-US" dirty="0" smtClean="0"/>
              <a:t>Beat Sync Project</a:t>
            </a:r>
          </a:p>
          <a:p>
            <a:pPr lvl="1"/>
            <a:r>
              <a:rPr lang="en-US" dirty="0" smtClean="0">
                <a:hlinkClick r:id="rId2"/>
              </a:rPr>
              <a:t>http://www.clear.rice.edu/elec301/Projects01/beat_sync/</a:t>
            </a:r>
            <a:endParaRPr lang="en-US" dirty="0" smtClean="0"/>
          </a:p>
          <a:p>
            <a:pPr lvl="1"/>
            <a:r>
              <a:rPr lang="en-US" dirty="0"/>
              <a:t>Rice </a:t>
            </a:r>
            <a:r>
              <a:rPr lang="en-US" dirty="0" smtClean="0"/>
              <a:t>University, </a:t>
            </a:r>
            <a:r>
              <a:rPr lang="en-US" dirty="0"/>
              <a:t>2001</a:t>
            </a:r>
            <a:endParaRPr lang="en-US" dirty="0" smtClean="0"/>
          </a:p>
          <a:p>
            <a:r>
              <a:rPr lang="en-US" i="1" dirty="0" smtClean="0"/>
              <a:t>Listening</a:t>
            </a:r>
          </a:p>
          <a:p>
            <a:pPr lvl="1"/>
            <a:r>
              <a:rPr lang="en-US" dirty="0" smtClean="0"/>
              <a:t>Handel</a:t>
            </a:r>
            <a:r>
              <a:rPr lang="en-US" dirty="0"/>
              <a:t>, 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MIT</a:t>
            </a:r>
            <a:r>
              <a:rPr lang="en-US" dirty="0"/>
              <a:t>, Cambridge, </a:t>
            </a:r>
            <a:r>
              <a:rPr lang="en-US" dirty="0" smtClean="0"/>
              <a:t>MA, 1989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13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Systolic FFT Architecture for Real Time FPGA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Preston A. Jackson, Cy P. Chan, Jonathan E. </a:t>
            </a:r>
            <a:r>
              <a:rPr lang="en-US" dirty="0" err="1" smtClean="0"/>
              <a:t>Scalera</a:t>
            </a:r>
            <a:r>
              <a:rPr lang="en-US" dirty="0" smtClean="0"/>
              <a:t>, Charles </a:t>
            </a:r>
            <a:r>
              <a:rPr lang="en-US" dirty="0"/>
              <a:t>M. Rader, and M. Michael </a:t>
            </a:r>
            <a:r>
              <a:rPr lang="en-US" dirty="0" err="1"/>
              <a:t>Vai</a:t>
            </a:r>
            <a:endParaRPr lang="en-US" dirty="0"/>
          </a:p>
          <a:p>
            <a:pPr lvl="1"/>
            <a:r>
              <a:rPr lang="en-US" dirty="0" smtClean="0"/>
              <a:t>MIT </a:t>
            </a:r>
            <a:r>
              <a:rPr lang="en-US" dirty="0"/>
              <a:t>Lincoln Laboratory, 2004</a:t>
            </a:r>
          </a:p>
          <a:p>
            <a:r>
              <a:rPr lang="en-US" dirty="0"/>
              <a:t>VLSI Report</a:t>
            </a:r>
          </a:p>
          <a:p>
            <a:pPr lvl="1"/>
            <a:r>
              <a:rPr lang="en-US" dirty="0"/>
              <a:t>Vincent </a:t>
            </a:r>
            <a:r>
              <a:rPr lang="en-US" dirty="0" err="1"/>
              <a:t>Buso</a:t>
            </a:r>
            <a:endParaRPr lang="en-US" dirty="0"/>
          </a:p>
          <a:p>
            <a:pPr lvl="1"/>
            <a:r>
              <a:rPr lang="en-US" dirty="0"/>
              <a:t>Illinois Institute of Technology, 2012</a:t>
            </a:r>
          </a:p>
          <a:p>
            <a:r>
              <a:rPr lang="en-US" dirty="0"/>
              <a:t>Hardware Implementations of the Fast Fourier Transform (FFT)</a:t>
            </a:r>
          </a:p>
          <a:p>
            <a:pPr lvl="1"/>
            <a:r>
              <a:rPr lang="en-US" dirty="0" err="1"/>
              <a:t>Sabih</a:t>
            </a:r>
            <a:r>
              <a:rPr lang="en-US" dirty="0"/>
              <a:t> H. </a:t>
            </a:r>
            <a:r>
              <a:rPr lang="en-US" dirty="0" err="1"/>
              <a:t>Gerez</a:t>
            </a:r>
            <a:endParaRPr lang="en-US" dirty="0"/>
          </a:p>
          <a:p>
            <a:pPr lvl="1"/>
            <a:r>
              <a:rPr lang="en-US" dirty="0"/>
              <a:t>University of </a:t>
            </a:r>
            <a:r>
              <a:rPr lang="en-US" dirty="0" err="1"/>
              <a:t>Twente</a:t>
            </a:r>
            <a:r>
              <a:rPr lang="en-US" dirty="0"/>
              <a:t>, The Netherlands, 2013</a:t>
            </a:r>
          </a:p>
          <a:p>
            <a:r>
              <a:rPr lang="en-US" dirty="0"/>
              <a:t>Digital Signal Processing with Field Programmable Gate Arrays</a:t>
            </a:r>
          </a:p>
          <a:p>
            <a:pPr lvl="1"/>
            <a:r>
              <a:rPr lang="en-US" dirty="0"/>
              <a:t>U. Meyer-</a:t>
            </a:r>
            <a:r>
              <a:rPr lang="en-US" dirty="0" err="1"/>
              <a:t>Baese</a:t>
            </a:r>
            <a:endParaRPr lang="en-US" dirty="0"/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edition, Springer, 2007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  <a:p>
            <a:pPr lvl="1"/>
            <a:r>
              <a:rPr lang="en-US" dirty="0" smtClean="0"/>
              <a:t>Detection using frequency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  <a:p>
            <a:pPr lvl="1"/>
            <a:r>
              <a:rPr lang="en-US" dirty="0" smtClean="0"/>
              <a:t>Detection using frequency decomposition</a:t>
            </a:r>
          </a:p>
          <a:p>
            <a:pPr lvl="2"/>
            <a:r>
              <a:rPr lang="en-US" dirty="0" smtClean="0"/>
              <a:t>Fourier Transforms can detect frequency power trends to determine the beat of an audio sample</a:t>
            </a:r>
          </a:p>
        </p:txBody>
      </p:sp>
    </p:spTree>
    <p:extLst>
      <p:ext uri="{BB962C8B-B14F-4D97-AF65-F5344CB8AC3E}">
        <p14:creationId xmlns:p14="http://schemas.microsoft.com/office/powerpoint/2010/main" val="1013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1374</Words>
  <Application>Microsoft Office PowerPoint</Application>
  <PresentationFormat>On-screen Show (4:3)</PresentationFormat>
  <Paragraphs>262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Beat Extraction with Application to Robot Drumming</vt:lpstr>
      <vt:lpstr>Beat Extraction Goals</vt:lpstr>
      <vt:lpstr>Beat Extraction Phases</vt:lpstr>
      <vt:lpstr>Beat Detection</vt:lpstr>
      <vt:lpstr>Beat Detection</vt:lpstr>
      <vt:lpstr>Beat Detection</vt:lpstr>
      <vt:lpstr>Beat Detection</vt:lpstr>
      <vt:lpstr>Beat Detection</vt:lpstr>
      <vt:lpstr>Beat Detection</vt:lpstr>
      <vt:lpstr>Beat Detection</vt:lpstr>
      <vt:lpstr>PowerPoint Presentation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Fourier Transforms</vt:lpstr>
      <vt:lpstr>Fourier Transforms</vt:lpstr>
      <vt:lpstr>Fourier Transforms</vt:lpstr>
      <vt:lpstr>Fourier Transforms</vt:lpstr>
      <vt:lpstr>Fourier Transforms</vt:lpstr>
      <vt:lpstr>Fourier Transforms</vt:lpstr>
      <vt:lpstr>Fourier Transforms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Software Design – Host Side</vt:lpstr>
      <vt:lpstr> The ‘DIM’ Robot</vt:lpstr>
      <vt:lpstr>Robot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Software Design</vt:lpstr>
      <vt:lpstr>Robot - Software Design</vt:lpstr>
      <vt:lpstr>The Pololu Orangutan SVP               Servo Controller</vt:lpstr>
      <vt:lpstr>Orangutan SVP from Pololu</vt:lpstr>
      <vt:lpstr>Orangutan Specifications</vt:lpstr>
      <vt:lpstr>Atmel Orangutan Programming</vt:lpstr>
      <vt:lpstr>Atmel Orangutan Programming</vt:lpstr>
      <vt:lpstr>Atmel Orangutan Programming</vt:lpstr>
      <vt:lpstr>Atmel Orangutan Programming</vt:lpstr>
      <vt:lpstr>Orangutan Implemented Functions</vt:lpstr>
      <vt:lpstr>Drumming State Machine Code</vt:lpstr>
      <vt:lpstr>PowerPoint Presentation</vt:lpstr>
      <vt:lpstr>Videos</vt:lpstr>
      <vt:lpstr>Questions?</vt:lpstr>
      <vt:lpstr>References</vt:lpstr>
      <vt:lpstr>References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Drumming Robot</dc:title>
  <dc:creator>Engstrom, MichaelX J</dc:creator>
  <cp:lastModifiedBy>Engstrom, MichaelX J</cp:lastModifiedBy>
  <cp:revision>161</cp:revision>
  <dcterms:created xsi:type="dcterms:W3CDTF">2013-02-14T06:32:44Z</dcterms:created>
  <dcterms:modified xsi:type="dcterms:W3CDTF">2015-03-17T22:33:31Z</dcterms:modified>
</cp:coreProperties>
</file>